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0" r:id="rId2"/>
  </p:sldIdLst>
  <p:sldSz cx="9144000" cy="6858000" type="screen4x3"/>
  <p:notesSz cx="7099300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2310" y="-4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9E58A6E2-331D-4982-A108-EC6B1B72269C}" type="datetimeFigureOut">
              <a:rPr lang="zh-CN" altLang="en-US" smtClean="0"/>
              <a:t>2020/1/19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7ADD1178-899A-43BE-89C6-0BB5A551CB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788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2016\津沧消灭地道方案\图片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1"/>
          <a:stretch/>
        </p:blipFill>
        <p:spPr bwMode="auto">
          <a:xfrm>
            <a:off x="323528" y="709276"/>
            <a:ext cx="4325913" cy="5654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任意多边形 4"/>
          <p:cNvSpPr/>
          <p:nvPr/>
        </p:nvSpPr>
        <p:spPr bwMode="auto">
          <a:xfrm>
            <a:off x="1227511" y="4542067"/>
            <a:ext cx="1105873" cy="992619"/>
          </a:xfrm>
          <a:custGeom>
            <a:avLst/>
            <a:gdLst>
              <a:gd name="connsiteX0" fmla="*/ 233916 w 233916"/>
              <a:gd name="connsiteY0" fmla="*/ 0 h 329963"/>
              <a:gd name="connsiteX1" fmla="*/ 223284 w 233916"/>
              <a:gd name="connsiteY1" fmla="*/ 53163 h 329963"/>
              <a:gd name="connsiteX2" fmla="*/ 180753 w 233916"/>
              <a:gd name="connsiteY2" fmla="*/ 106325 h 329963"/>
              <a:gd name="connsiteX3" fmla="*/ 159488 w 233916"/>
              <a:gd name="connsiteY3" fmla="*/ 170121 h 329963"/>
              <a:gd name="connsiteX4" fmla="*/ 148856 w 233916"/>
              <a:gd name="connsiteY4" fmla="*/ 202018 h 329963"/>
              <a:gd name="connsiteX5" fmla="*/ 138223 w 233916"/>
              <a:gd name="connsiteY5" fmla="*/ 244549 h 329963"/>
              <a:gd name="connsiteX6" fmla="*/ 85060 w 233916"/>
              <a:gd name="connsiteY6" fmla="*/ 297711 h 329963"/>
              <a:gd name="connsiteX7" fmla="*/ 63795 w 233916"/>
              <a:gd name="connsiteY7" fmla="*/ 318977 h 329963"/>
              <a:gd name="connsiteX8" fmla="*/ 0 w 233916"/>
              <a:gd name="connsiteY8" fmla="*/ 329609 h 329963"/>
              <a:gd name="connsiteX0" fmla="*/ 233916 w 233916"/>
              <a:gd name="connsiteY0" fmla="*/ 0 h 329609"/>
              <a:gd name="connsiteX1" fmla="*/ 223284 w 233916"/>
              <a:gd name="connsiteY1" fmla="*/ 53163 h 329609"/>
              <a:gd name="connsiteX2" fmla="*/ 180753 w 233916"/>
              <a:gd name="connsiteY2" fmla="*/ 106325 h 329609"/>
              <a:gd name="connsiteX3" fmla="*/ 159488 w 233916"/>
              <a:gd name="connsiteY3" fmla="*/ 170121 h 329609"/>
              <a:gd name="connsiteX4" fmla="*/ 148856 w 233916"/>
              <a:gd name="connsiteY4" fmla="*/ 202018 h 329609"/>
              <a:gd name="connsiteX5" fmla="*/ 138223 w 233916"/>
              <a:gd name="connsiteY5" fmla="*/ 244549 h 329609"/>
              <a:gd name="connsiteX6" fmla="*/ 85060 w 233916"/>
              <a:gd name="connsiteY6" fmla="*/ 297711 h 329609"/>
              <a:gd name="connsiteX7" fmla="*/ 0 w 233916"/>
              <a:gd name="connsiteY7" fmla="*/ 329609 h 329609"/>
              <a:gd name="connsiteX0" fmla="*/ 233916 w 233916"/>
              <a:gd name="connsiteY0" fmla="*/ 0 h 329609"/>
              <a:gd name="connsiteX1" fmla="*/ 223284 w 233916"/>
              <a:gd name="connsiteY1" fmla="*/ 53163 h 329609"/>
              <a:gd name="connsiteX2" fmla="*/ 180753 w 233916"/>
              <a:gd name="connsiteY2" fmla="*/ 106325 h 329609"/>
              <a:gd name="connsiteX3" fmla="*/ 159488 w 233916"/>
              <a:gd name="connsiteY3" fmla="*/ 170121 h 329609"/>
              <a:gd name="connsiteX4" fmla="*/ 148856 w 233916"/>
              <a:gd name="connsiteY4" fmla="*/ 202018 h 329609"/>
              <a:gd name="connsiteX5" fmla="*/ 85060 w 233916"/>
              <a:gd name="connsiteY5" fmla="*/ 297711 h 329609"/>
              <a:gd name="connsiteX6" fmla="*/ 0 w 233916"/>
              <a:gd name="connsiteY6" fmla="*/ 329609 h 329609"/>
              <a:gd name="connsiteX0" fmla="*/ 233916 w 233916"/>
              <a:gd name="connsiteY0" fmla="*/ 0 h 329609"/>
              <a:gd name="connsiteX1" fmla="*/ 223284 w 233916"/>
              <a:gd name="connsiteY1" fmla="*/ 53163 h 329609"/>
              <a:gd name="connsiteX2" fmla="*/ 180753 w 233916"/>
              <a:gd name="connsiteY2" fmla="*/ 106325 h 329609"/>
              <a:gd name="connsiteX3" fmla="*/ 148856 w 233916"/>
              <a:gd name="connsiteY3" fmla="*/ 202018 h 329609"/>
              <a:gd name="connsiteX4" fmla="*/ 85060 w 233916"/>
              <a:gd name="connsiteY4" fmla="*/ 297711 h 329609"/>
              <a:gd name="connsiteX5" fmla="*/ 0 w 233916"/>
              <a:gd name="connsiteY5" fmla="*/ 329609 h 329609"/>
              <a:gd name="connsiteX0" fmla="*/ 233916 w 233916"/>
              <a:gd name="connsiteY0" fmla="*/ 0 h 329609"/>
              <a:gd name="connsiteX1" fmla="*/ 180753 w 233916"/>
              <a:gd name="connsiteY1" fmla="*/ 106325 h 329609"/>
              <a:gd name="connsiteX2" fmla="*/ 148856 w 233916"/>
              <a:gd name="connsiteY2" fmla="*/ 202018 h 329609"/>
              <a:gd name="connsiteX3" fmla="*/ 85060 w 233916"/>
              <a:gd name="connsiteY3" fmla="*/ 297711 h 329609"/>
              <a:gd name="connsiteX4" fmla="*/ 0 w 233916"/>
              <a:gd name="connsiteY4" fmla="*/ 329609 h 329609"/>
              <a:gd name="connsiteX0" fmla="*/ 233916 w 233916"/>
              <a:gd name="connsiteY0" fmla="*/ 0 h 329609"/>
              <a:gd name="connsiteX1" fmla="*/ 180753 w 233916"/>
              <a:gd name="connsiteY1" fmla="*/ 106325 h 329609"/>
              <a:gd name="connsiteX2" fmla="*/ 85060 w 233916"/>
              <a:gd name="connsiteY2" fmla="*/ 297711 h 329609"/>
              <a:gd name="connsiteX3" fmla="*/ 0 w 233916"/>
              <a:gd name="connsiteY3" fmla="*/ 329609 h 329609"/>
              <a:gd name="connsiteX0" fmla="*/ 233916 w 233916"/>
              <a:gd name="connsiteY0" fmla="*/ 0 h 329609"/>
              <a:gd name="connsiteX1" fmla="*/ 180753 w 233916"/>
              <a:gd name="connsiteY1" fmla="*/ 106325 h 329609"/>
              <a:gd name="connsiteX2" fmla="*/ 91410 w 233916"/>
              <a:gd name="connsiteY2" fmla="*/ 259611 h 329609"/>
              <a:gd name="connsiteX3" fmla="*/ 0 w 233916"/>
              <a:gd name="connsiteY3" fmla="*/ 329609 h 329609"/>
              <a:gd name="connsiteX0" fmla="*/ 180753 w 180753"/>
              <a:gd name="connsiteY0" fmla="*/ 0 h 223284"/>
              <a:gd name="connsiteX1" fmla="*/ 91410 w 180753"/>
              <a:gd name="connsiteY1" fmla="*/ 153286 h 223284"/>
              <a:gd name="connsiteX2" fmla="*/ 0 w 180753"/>
              <a:gd name="connsiteY2" fmla="*/ 223284 h 223284"/>
              <a:gd name="connsiteX0" fmla="*/ 180753 w 180753"/>
              <a:gd name="connsiteY0" fmla="*/ 0 h 223284"/>
              <a:gd name="connsiteX1" fmla="*/ 134576 w 180753"/>
              <a:gd name="connsiteY1" fmla="*/ 81569 h 223284"/>
              <a:gd name="connsiteX2" fmla="*/ 91410 w 180753"/>
              <a:gd name="connsiteY2" fmla="*/ 153286 h 223284"/>
              <a:gd name="connsiteX3" fmla="*/ 0 w 180753"/>
              <a:gd name="connsiteY3" fmla="*/ 223284 h 223284"/>
              <a:gd name="connsiteX0" fmla="*/ 180753 w 180753"/>
              <a:gd name="connsiteY0" fmla="*/ 0 h 223284"/>
              <a:gd name="connsiteX1" fmla="*/ 167694 w 180753"/>
              <a:gd name="connsiteY1" fmla="*/ 123179 h 223284"/>
              <a:gd name="connsiteX2" fmla="*/ 91410 w 180753"/>
              <a:gd name="connsiteY2" fmla="*/ 153286 h 223284"/>
              <a:gd name="connsiteX3" fmla="*/ 0 w 180753"/>
              <a:gd name="connsiteY3" fmla="*/ 223284 h 223284"/>
              <a:gd name="connsiteX0" fmla="*/ 180753 w 180753"/>
              <a:gd name="connsiteY0" fmla="*/ 0 h 223284"/>
              <a:gd name="connsiteX1" fmla="*/ 167694 w 180753"/>
              <a:gd name="connsiteY1" fmla="*/ 123179 h 223284"/>
              <a:gd name="connsiteX2" fmla="*/ 88862 w 180753"/>
              <a:gd name="connsiteY2" fmla="*/ 169633 h 223284"/>
              <a:gd name="connsiteX3" fmla="*/ 0 w 180753"/>
              <a:gd name="connsiteY3" fmla="*/ 223284 h 223284"/>
              <a:gd name="connsiteX0" fmla="*/ 178206 w 178206"/>
              <a:gd name="connsiteY0" fmla="*/ 0 h 209909"/>
              <a:gd name="connsiteX1" fmla="*/ 165147 w 178206"/>
              <a:gd name="connsiteY1" fmla="*/ 123179 h 209909"/>
              <a:gd name="connsiteX2" fmla="*/ 86315 w 178206"/>
              <a:gd name="connsiteY2" fmla="*/ 169633 h 209909"/>
              <a:gd name="connsiteX3" fmla="*/ 0 w 178206"/>
              <a:gd name="connsiteY3" fmla="*/ 209909 h 209909"/>
              <a:gd name="connsiteX0" fmla="*/ 178206 w 178206"/>
              <a:gd name="connsiteY0" fmla="*/ 0 h 210632"/>
              <a:gd name="connsiteX1" fmla="*/ 165147 w 178206"/>
              <a:gd name="connsiteY1" fmla="*/ 123179 h 210632"/>
              <a:gd name="connsiteX2" fmla="*/ 86315 w 178206"/>
              <a:gd name="connsiteY2" fmla="*/ 169633 h 210632"/>
              <a:gd name="connsiteX3" fmla="*/ 0 w 178206"/>
              <a:gd name="connsiteY3" fmla="*/ 209909 h 210632"/>
              <a:gd name="connsiteX0" fmla="*/ 91891 w 91891"/>
              <a:gd name="connsiteY0" fmla="*/ 0 h 169633"/>
              <a:gd name="connsiteX1" fmla="*/ 78832 w 91891"/>
              <a:gd name="connsiteY1" fmla="*/ 123179 h 169633"/>
              <a:gd name="connsiteX2" fmla="*/ 0 w 91891"/>
              <a:gd name="connsiteY2" fmla="*/ 169633 h 169633"/>
              <a:gd name="connsiteX0" fmla="*/ 196339 w 196339"/>
              <a:gd name="connsiteY0" fmla="*/ 0 h 224617"/>
              <a:gd name="connsiteX1" fmla="*/ 183280 w 196339"/>
              <a:gd name="connsiteY1" fmla="*/ 123179 h 224617"/>
              <a:gd name="connsiteX2" fmla="*/ 0 w 196339"/>
              <a:gd name="connsiteY2" fmla="*/ 224617 h 224617"/>
              <a:gd name="connsiteX0" fmla="*/ 196339 w 196339"/>
              <a:gd name="connsiteY0" fmla="*/ 0 h 224617"/>
              <a:gd name="connsiteX1" fmla="*/ 183280 w 196339"/>
              <a:gd name="connsiteY1" fmla="*/ 123179 h 224617"/>
              <a:gd name="connsiteX2" fmla="*/ 0 w 196339"/>
              <a:gd name="connsiteY2" fmla="*/ 224617 h 224617"/>
              <a:gd name="connsiteX0" fmla="*/ 196339 w 196339"/>
              <a:gd name="connsiteY0" fmla="*/ 0 h 224617"/>
              <a:gd name="connsiteX1" fmla="*/ 178185 w 196339"/>
              <a:gd name="connsiteY1" fmla="*/ 115749 h 224617"/>
              <a:gd name="connsiteX2" fmla="*/ 0 w 196339"/>
              <a:gd name="connsiteY2" fmla="*/ 224617 h 224617"/>
              <a:gd name="connsiteX0" fmla="*/ 186149 w 186439"/>
              <a:gd name="connsiteY0" fmla="*/ 0 h 217187"/>
              <a:gd name="connsiteX1" fmla="*/ 167995 w 186439"/>
              <a:gd name="connsiteY1" fmla="*/ 115749 h 217187"/>
              <a:gd name="connsiteX2" fmla="*/ 0 w 186439"/>
              <a:gd name="connsiteY2" fmla="*/ 217187 h 217187"/>
              <a:gd name="connsiteX0" fmla="*/ 186149 w 186439"/>
              <a:gd name="connsiteY0" fmla="*/ 0 h 217187"/>
              <a:gd name="connsiteX1" fmla="*/ 167995 w 186439"/>
              <a:gd name="connsiteY1" fmla="*/ 115749 h 217187"/>
              <a:gd name="connsiteX2" fmla="*/ 0 w 186439"/>
              <a:gd name="connsiteY2" fmla="*/ 217187 h 217187"/>
              <a:gd name="connsiteX0" fmla="*/ 186149 w 186149"/>
              <a:gd name="connsiteY0" fmla="*/ 0 h 217187"/>
              <a:gd name="connsiteX1" fmla="*/ 165448 w 186149"/>
              <a:gd name="connsiteY1" fmla="*/ 120207 h 217187"/>
              <a:gd name="connsiteX2" fmla="*/ 0 w 186149"/>
              <a:gd name="connsiteY2" fmla="*/ 217187 h 217187"/>
              <a:gd name="connsiteX0" fmla="*/ 186149 w 186149"/>
              <a:gd name="connsiteY0" fmla="*/ 0 h 217187"/>
              <a:gd name="connsiteX1" fmla="*/ 165448 w 186149"/>
              <a:gd name="connsiteY1" fmla="*/ 120207 h 217187"/>
              <a:gd name="connsiteX2" fmla="*/ 0 w 186149"/>
              <a:gd name="connsiteY2" fmla="*/ 217187 h 217187"/>
              <a:gd name="connsiteX0" fmla="*/ 178507 w 181176"/>
              <a:gd name="connsiteY0" fmla="*/ 0 h 217187"/>
              <a:gd name="connsiteX1" fmla="*/ 165448 w 181176"/>
              <a:gd name="connsiteY1" fmla="*/ 120207 h 217187"/>
              <a:gd name="connsiteX2" fmla="*/ 0 w 181176"/>
              <a:gd name="connsiteY2" fmla="*/ 217187 h 217187"/>
              <a:gd name="connsiteX0" fmla="*/ 178507 w 181176"/>
              <a:gd name="connsiteY0" fmla="*/ 0 h 217187"/>
              <a:gd name="connsiteX1" fmla="*/ 165448 w 181176"/>
              <a:gd name="connsiteY1" fmla="*/ 120207 h 217187"/>
              <a:gd name="connsiteX2" fmla="*/ 0 w 181176"/>
              <a:gd name="connsiteY2" fmla="*/ 217187 h 217187"/>
              <a:gd name="connsiteX0" fmla="*/ 178507 w 178507"/>
              <a:gd name="connsiteY0" fmla="*/ 0 h 217187"/>
              <a:gd name="connsiteX1" fmla="*/ 139051 w 178507"/>
              <a:gd name="connsiteY1" fmla="*/ 134793 h 217187"/>
              <a:gd name="connsiteX2" fmla="*/ 0 w 178507"/>
              <a:gd name="connsiteY2" fmla="*/ 217187 h 217187"/>
              <a:gd name="connsiteX0" fmla="*/ 145070 w 152501"/>
              <a:gd name="connsiteY0" fmla="*/ 0 h 169092"/>
              <a:gd name="connsiteX1" fmla="*/ 139051 w 152501"/>
              <a:gd name="connsiteY1" fmla="*/ 86698 h 169092"/>
              <a:gd name="connsiteX2" fmla="*/ 0 w 152501"/>
              <a:gd name="connsiteY2" fmla="*/ 169092 h 169092"/>
              <a:gd name="connsiteX0" fmla="*/ 145070 w 145737"/>
              <a:gd name="connsiteY0" fmla="*/ 0 h 169092"/>
              <a:gd name="connsiteX1" fmla="*/ 139051 w 145737"/>
              <a:gd name="connsiteY1" fmla="*/ 86698 h 169092"/>
              <a:gd name="connsiteX2" fmla="*/ 0 w 145737"/>
              <a:gd name="connsiteY2" fmla="*/ 169092 h 169092"/>
              <a:gd name="connsiteX0" fmla="*/ 145070 w 145070"/>
              <a:gd name="connsiteY0" fmla="*/ 0 h 169092"/>
              <a:gd name="connsiteX1" fmla="*/ 135531 w 145070"/>
              <a:gd name="connsiteY1" fmla="*/ 85121 h 169092"/>
              <a:gd name="connsiteX2" fmla="*/ 0 w 145070"/>
              <a:gd name="connsiteY2" fmla="*/ 169092 h 169092"/>
              <a:gd name="connsiteX0" fmla="*/ 147416 w 147416"/>
              <a:gd name="connsiteY0" fmla="*/ 0 h 165544"/>
              <a:gd name="connsiteX1" fmla="*/ 137877 w 147416"/>
              <a:gd name="connsiteY1" fmla="*/ 85121 h 165544"/>
              <a:gd name="connsiteX2" fmla="*/ 0 w 147416"/>
              <a:gd name="connsiteY2" fmla="*/ 165544 h 165544"/>
              <a:gd name="connsiteX0" fmla="*/ 147416 w 147416"/>
              <a:gd name="connsiteY0" fmla="*/ 0 h 165544"/>
              <a:gd name="connsiteX1" fmla="*/ 137877 w 147416"/>
              <a:gd name="connsiteY1" fmla="*/ 85121 h 165544"/>
              <a:gd name="connsiteX2" fmla="*/ 0 w 147416"/>
              <a:gd name="connsiteY2" fmla="*/ 165544 h 165544"/>
              <a:gd name="connsiteX0" fmla="*/ 148003 w 148003"/>
              <a:gd name="connsiteY0" fmla="*/ 0 h 167909"/>
              <a:gd name="connsiteX1" fmla="*/ 138464 w 148003"/>
              <a:gd name="connsiteY1" fmla="*/ 85121 h 167909"/>
              <a:gd name="connsiteX2" fmla="*/ 0 w 148003"/>
              <a:gd name="connsiteY2" fmla="*/ 167909 h 167909"/>
              <a:gd name="connsiteX0" fmla="*/ 148003 w 148003"/>
              <a:gd name="connsiteY0" fmla="*/ 0 h 167909"/>
              <a:gd name="connsiteX1" fmla="*/ 138464 w 148003"/>
              <a:gd name="connsiteY1" fmla="*/ 85121 h 167909"/>
              <a:gd name="connsiteX2" fmla="*/ 0 w 148003"/>
              <a:gd name="connsiteY2" fmla="*/ 167909 h 167909"/>
              <a:gd name="connsiteX0" fmla="*/ 146243 w 146243"/>
              <a:gd name="connsiteY0" fmla="*/ 0 h 169880"/>
              <a:gd name="connsiteX1" fmla="*/ 138464 w 146243"/>
              <a:gd name="connsiteY1" fmla="*/ 87092 h 169880"/>
              <a:gd name="connsiteX2" fmla="*/ 0 w 146243"/>
              <a:gd name="connsiteY2" fmla="*/ 169880 h 169880"/>
              <a:gd name="connsiteX0" fmla="*/ 146243 w 147066"/>
              <a:gd name="connsiteY0" fmla="*/ 0 h 169880"/>
              <a:gd name="connsiteX1" fmla="*/ 138464 w 147066"/>
              <a:gd name="connsiteY1" fmla="*/ 87092 h 169880"/>
              <a:gd name="connsiteX2" fmla="*/ 0 w 147066"/>
              <a:gd name="connsiteY2" fmla="*/ 169880 h 169880"/>
              <a:gd name="connsiteX0" fmla="*/ 138464 w 138464"/>
              <a:gd name="connsiteY0" fmla="*/ 0 h 82788"/>
              <a:gd name="connsiteX1" fmla="*/ 0 w 138464"/>
              <a:gd name="connsiteY1" fmla="*/ 82788 h 82788"/>
              <a:gd name="connsiteX0" fmla="*/ 129813 w 129813"/>
              <a:gd name="connsiteY0" fmla="*/ 0 h 69707"/>
              <a:gd name="connsiteX1" fmla="*/ 0 w 129813"/>
              <a:gd name="connsiteY1" fmla="*/ 69707 h 69707"/>
              <a:gd name="connsiteX0" fmla="*/ 129813 w 129813"/>
              <a:gd name="connsiteY0" fmla="*/ 0 h 69707"/>
              <a:gd name="connsiteX1" fmla="*/ 0 w 129813"/>
              <a:gd name="connsiteY1" fmla="*/ 69707 h 69707"/>
              <a:gd name="connsiteX0" fmla="*/ 129813 w 129813"/>
              <a:gd name="connsiteY0" fmla="*/ 0 h 69707"/>
              <a:gd name="connsiteX1" fmla="*/ 0 w 129813"/>
              <a:gd name="connsiteY1" fmla="*/ 69707 h 69707"/>
              <a:gd name="connsiteX0" fmla="*/ 82231 w 82231"/>
              <a:gd name="connsiteY0" fmla="*/ 0 h 50812"/>
              <a:gd name="connsiteX1" fmla="*/ 0 w 82231"/>
              <a:gd name="connsiteY1" fmla="*/ 50812 h 50812"/>
              <a:gd name="connsiteX0" fmla="*/ 77905 w 77905"/>
              <a:gd name="connsiteY0" fmla="*/ 0 h 47905"/>
              <a:gd name="connsiteX1" fmla="*/ 0 w 77905"/>
              <a:gd name="connsiteY1" fmla="*/ 47905 h 47905"/>
              <a:gd name="connsiteX0" fmla="*/ 77905 w 77905"/>
              <a:gd name="connsiteY0" fmla="*/ 0 h 47905"/>
              <a:gd name="connsiteX1" fmla="*/ 0 w 77905"/>
              <a:gd name="connsiteY1" fmla="*/ 47905 h 47905"/>
              <a:gd name="connsiteX0" fmla="*/ 77905 w 77905"/>
              <a:gd name="connsiteY0" fmla="*/ 0 h 46815"/>
              <a:gd name="connsiteX1" fmla="*/ 0 w 77905"/>
              <a:gd name="connsiteY1" fmla="*/ 46815 h 46815"/>
              <a:gd name="connsiteX0" fmla="*/ 77905 w 77905"/>
              <a:gd name="connsiteY0" fmla="*/ 0 h 46815"/>
              <a:gd name="connsiteX1" fmla="*/ 0 w 77905"/>
              <a:gd name="connsiteY1" fmla="*/ 46815 h 46815"/>
              <a:gd name="connsiteX0" fmla="*/ 77905 w 77905"/>
              <a:gd name="connsiteY0" fmla="*/ 0 h 46815"/>
              <a:gd name="connsiteX1" fmla="*/ 0 w 77905"/>
              <a:gd name="connsiteY1" fmla="*/ 46815 h 46815"/>
              <a:gd name="connsiteX0" fmla="*/ 75201 w 75201"/>
              <a:gd name="connsiteY0" fmla="*/ 0 h 45362"/>
              <a:gd name="connsiteX1" fmla="*/ 0 w 75201"/>
              <a:gd name="connsiteY1" fmla="*/ 45362 h 4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201" h="45362">
                <a:moveTo>
                  <a:pt x="75201" y="0"/>
                </a:moveTo>
                <a:cubicBezTo>
                  <a:pt x="44645" y="29781"/>
                  <a:pt x="21490" y="33535"/>
                  <a:pt x="0" y="45362"/>
                </a:cubicBezTo>
              </a:path>
            </a:pathLst>
          </a:custGeom>
          <a:noFill/>
          <a:ln w="1270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标注 10"/>
          <p:cNvSpPr>
            <a:spLocks noChangeArrowheads="1"/>
          </p:cNvSpPr>
          <p:nvPr/>
        </p:nvSpPr>
        <p:spPr bwMode="auto">
          <a:xfrm>
            <a:off x="2065312" y="5157192"/>
            <a:ext cx="864096" cy="244475"/>
          </a:xfrm>
          <a:prstGeom prst="wedgeRectCallout">
            <a:avLst>
              <a:gd name="adj1" fmla="val -60314"/>
              <a:gd name="adj2" fmla="val -129821"/>
            </a:avLst>
          </a:prstGeom>
          <a:solidFill>
            <a:srgbClr val="0070C0"/>
          </a:solidFill>
          <a:ln>
            <a:solidFill>
              <a:schemeClr val="bg1"/>
            </a:solidFill>
            <a:headEnd type="triangle" w="med" len="sm"/>
            <a:tailEnd type="triangle" w="med" len="sm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76470" tIns="38234" rIns="76470" bIns="38234"/>
          <a:lstStyle/>
          <a:p>
            <a:pPr algn="ctr" defTabSz="1069975">
              <a:spcBef>
                <a:spcPts val="0"/>
              </a:spcBef>
              <a:defRPr/>
            </a:pPr>
            <a:r>
              <a:rPr lang="zh-CN" altLang="en-US" sz="9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本次规划路段</a:t>
            </a:r>
            <a:endParaRPr lang="zh-CN" altLang="en-US" sz="900" b="1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5" name="矩形标注 14"/>
          <p:cNvSpPr>
            <a:spLocks noChangeArrowheads="1"/>
          </p:cNvSpPr>
          <p:nvPr/>
        </p:nvSpPr>
        <p:spPr bwMode="auto">
          <a:xfrm>
            <a:off x="6274135" y="3992992"/>
            <a:ext cx="1242100" cy="244475"/>
          </a:xfrm>
          <a:prstGeom prst="wedgeRectCallout">
            <a:avLst>
              <a:gd name="adj1" fmla="val 15919"/>
              <a:gd name="adj2" fmla="val 33895"/>
            </a:avLst>
          </a:prstGeom>
          <a:solidFill>
            <a:srgbClr val="002060"/>
          </a:solidFill>
          <a:ln>
            <a:noFill/>
            <a:headEnd type="triangle" w="med" len="sm"/>
            <a:tailEnd type="triangle" w="med" len="sm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76470" tIns="38234" rIns="76470" bIns="38234"/>
          <a:lstStyle/>
          <a:p>
            <a:pPr algn="ctr" defTabSz="1069975">
              <a:spcBef>
                <a:spcPts val="0"/>
              </a:spcBef>
              <a:defRPr/>
            </a:pPr>
            <a:r>
              <a:rPr lang="zh-CN" altLang="en-US" sz="9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主线标准</a:t>
            </a:r>
            <a:r>
              <a:rPr lang="zh-CN" altLang="en-US" sz="9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横断面</a:t>
            </a:r>
            <a:endParaRPr lang="zh-CN" altLang="en-US" sz="900" b="1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19892" y="873105"/>
            <a:ext cx="4150586" cy="1708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252000">
              <a:lnSpc>
                <a:spcPct val="150000"/>
              </a:lnSpc>
              <a:defRPr/>
            </a:pPr>
            <a:r>
              <a:rPr lang="zh-CN" altLang="en-US" sz="1100" dirty="0" smtClean="0">
                <a:latin typeface="黑体" pitchFamily="2" charset="-122"/>
                <a:ea typeface="黑体" pitchFamily="2" charset="-122"/>
                <a:cs typeface="Arial" pitchFamily="34" charset="0"/>
              </a:rPr>
              <a:t>本</a:t>
            </a:r>
            <a:r>
              <a:rPr lang="zh-CN" altLang="en-US" sz="1100" dirty="0">
                <a:latin typeface="黑体" pitchFamily="2" charset="-122"/>
                <a:ea typeface="黑体" pitchFamily="2" charset="-122"/>
                <a:cs typeface="Arial" pitchFamily="34" charset="0"/>
              </a:rPr>
              <a:t>项目位于西青区，在既有津沧快速路主线（学府七路菱形立交至津沧高速收费站段）两侧硬路肩各加宽</a:t>
            </a:r>
            <a:r>
              <a:rPr lang="en-US" altLang="zh-CN" sz="1100" dirty="0">
                <a:latin typeface="黑体" pitchFamily="2" charset="-122"/>
                <a:ea typeface="黑体" pitchFamily="2" charset="-122"/>
                <a:cs typeface="Arial" pitchFamily="34" charset="0"/>
              </a:rPr>
              <a:t>3.75m</a:t>
            </a:r>
            <a:r>
              <a:rPr lang="zh-CN" altLang="en-US" sz="1100" dirty="0">
                <a:latin typeface="黑体" pitchFamily="2" charset="-122"/>
                <a:ea typeface="黑体" pitchFamily="2" charset="-122"/>
                <a:cs typeface="Arial" pitchFamily="34" charset="0"/>
              </a:rPr>
              <a:t>，设置辅助车道；同时津沧高速收费站至规划新风、新锐道段新建专用匝道。</a:t>
            </a:r>
          </a:p>
          <a:p>
            <a:pPr indent="252000">
              <a:lnSpc>
                <a:spcPct val="150000"/>
              </a:lnSpc>
              <a:defRPr/>
            </a:pPr>
            <a:r>
              <a:rPr lang="zh-CN" altLang="en-US" sz="1100" dirty="0">
                <a:latin typeface="黑体" pitchFamily="2" charset="-122"/>
                <a:ea typeface="黑体" pitchFamily="2" charset="-122"/>
                <a:cs typeface="Arial" pitchFamily="34" charset="0"/>
              </a:rPr>
              <a:t>津沧快速路主线（学府七路菱形立交至津沧高速收费站段）拼宽段全长约</a:t>
            </a:r>
            <a:r>
              <a:rPr lang="en-US" altLang="zh-CN" sz="1100" dirty="0">
                <a:latin typeface="黑体" pitchFamily="2" charset="-122"/>
                <a:ea typeface="黑体" pitchFamily="2" charset="-122"/>
                <a:cs typeface="Arial" pitchFamily="34" charset="0"/>
              </a:rPr>
              <a:t>1.3km</a:t>
            </a:r>
            <a:r>
              <a:rPr lang="zh-CN" altLang="en-US" sz="1100" dirty="0">
                <a:latin typeface="黑体" pitchFamily="2" charset="-122"/>
                <a:ea typeface="黑体" pitchFamily="2" charset="-122"/>
                <a:cs typeface="Arial" pitchFamily="34" charset="0"/>
              </a:rPr>
              <a:t>；新建两条上下坡专用</a:t>
            </a:r>
            <a:r>
              <a:rPr lang="zh-CN" altLang="en-US" sz="1100" dirty="0" smtClean="0">
                <a:latin typeface="黑体" pitchFamily="2" charset="-122"/>
                <a:ea typeface="黑体" pitchFamily="2" charset="-122"/>
                <a:cs typeface="Arial" pitchFamily="34" charset="0"/>
              </a:rPr>
              <a:t>匝道。</a:t>
            </a:r>
            <a:endParaRPr lang="zh-CN" altLang="en-US" sz="1100" dirty="0">
              <a:latin typeface="黑体" pitchFamily="2" charset="-122"/>
              <a:ea typeface="黑体" pitchFamily="2" charset="-122"/>
              <a:cs typeface="Arial" pitchFamily="34" charset="0"/>
            </a:endParaRPr>
          </a:p>
          <a:p>
            <a:pPr indent="360000">
              <a:lnSpc>
                <a:spcPct val="150000"/>
              </a:lnSpc>
              <a:defRPr/>
            </a:pPr>
            <a:r>
              <a:rPr lang="zh-CN" altLang="en-US" sz="1500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　　</a:t>
            </a:r>
            <a:endParaRPr lang="en-US" altLang="zh-CN" sz="1500" dirty="0" smtClean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3382" y="332655"/>
            <a:ext cx="8903114" cy="603149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标注 17"/>
          <p:cNvSpPr>
            <a:spLocks noChangeArrowheads="1"/>
          </p:cNvSpPr>
          <p:nvPr/>
        </p:nvSpPr>
        <p:spPr bwMode="auto">
          <a:xfrm>
            <a:off x="1115616" y="350815"/>
            <a:ext cx="7272808" cy="358461"/>
          </a:xfrm>
          <a:prstGeom prst="wedgeRectCallout">
            <a:avLst>
              <a:gd name="adj1" fmla="val 15919"/>
              <a:gd name="adj2" fmla="val 33895"/>
            </a:avLst>
          </a:prstGeom>
          <a:noFill/>
          <a:ln>
            <a:noFill/>
            <a:headEnd type="triangle" w="med" len="sm"/>
            <a:tailEnd type="triangle" w="med" len="sm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76470" tIns="38234" rIns="76470" bIns="38234"/>
          <a:lstStyle/>
          <a:p>
            <a:pPr algn="ctr" defTabSz="1069975">
              <a:spcBef>
                <a:spcPts val="0"/>
              </a:spcBef>
              <a:defRPr/>
            </a:pPr>
            <a:r>
              <a:rPr lang="zh-CN" altLang="en-US" sz="1600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津沧高速至天津南站专用通道一期工程方案</a:t>
            </a:r>
            <a:r>
              <a:rPr lang="zh-CN" altLang="en-US" sz="1600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批前公示示意图</a:t>
            </a:r>
            <a:endParaRPr lang="zh-CN" altLang="en-US" sz="1600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9" name="矩形标注 18"/>
          <p:cNvSpPr>
            <a:spLocks noChangeArrowheads="1"/>
          </p:cNvSpPr>
          <p:nvPr/>
        </p:nvSpPr>
        <p:spPr bwMode="auto">
          <a:xfrm>
            <a:off x="1809204" y="6001727"/>
            <a:ext cx="1354560" cy="362425"/>
          </a:xfrm>
          <a:prstGeom prst="wedgeRectCallout">
            <a:avLst>
              <a:gd name="adj1" fmla="val 15919"/>
              <a:gd name="adj2" fmla="val 33895"/>
            </a:avLst>
          </a:prstGeom>
          <a:solidFill>
            <a:srgbClr val="002060"/>
          </a:solidFill>
          <a:ln>
            <a:noFill/>
            <a:headEnd type="triangle" w="med" len="sm"/>
            <a:tailEnd type="triangle" w="med" len="sm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76470" tIns="38234" rIns="76470" bIns="38234"/>
          <a:lstStyle/>
          <a:p>
            <a:pPr algn="ctr" defTabSz="1069975">
              <a:spcBef>
                <a:spcPts val="0"/>
              </a:spcBef>
              <a:defRPr/>
            </a:pPr>
            <a:r>
              <a:rPr lang="zh-CN" altLang="en-US" sz="9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津沧高速至</a:t>
            </a:r>
            <a:r>
              <a:rPr lang="zh-CN" altLang="en-US" sz="9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天津南站</a:t>
            </a:r>
            <a:endParaRPr lang="en-US" altLang="zh-CN" sz="900" b="1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  <a:p>
            <a:pPr algn="ctr" defTabSz="1069975">
              <a:spcBef>
                <a:spcPts val="0"/>
              </a:spcBef>
              <a:defRPr/>
            </a:pPr>
            <a:r>
              <a:rPr lang="zh-CN" altLang="en-US" sz="9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专用</a:t>
            </a:r>
            <a:r>
              <a:rPr lang="zh-CN" altLang="en-US" sz="9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通道一期工程</a:t>
            </a:r>
            <a:endParaRPr lang="zh-CN" altLang="en-US" sz="900" b="1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906448" y="5287539"/>
            <a:ext cx="612250" cy="286325"/>
          </a:xfrm>
          <a:custGeom>
            <a:avLst/>
            <a:gdLst>
              <a:gd name="connsiteX0" fmla="*/ 174928 w 174928"/>
              <a:gd name="connsiteY0" fmla="*/ 8012 h 15964"/>
              <a:gd name="connsiteX1" fmla="*/ 127221 w 174928"/>
              <a:gd name="connsiteY1" fmla="*/ 61 h 15964"/>
              <a:gd name="connsiteX2" fmla="*/ 0 w 174928"/>
              <a:gd name="connsiteY2" fmla="*/ 15964 h 15964"/>
              <a:gd name="connsiteX0" fmla="*/ 381662 w 381662"/>
              <a:gd name="connsiteY0" fmla="*/ 23925 h 23925"/>
              <a:gd name="connsiteX1" fmla="*/ 127221 w 381662"/>
              <a:gd name="connsiteY1" fmla="*/ 72 h 23925"/>
              <a:gd name="connsiteX2" fmla="*/ 0 w 381662"/>
              <a:gd name="connsiteY2" fmla="*/ 15975 h 23925"/>
              <a:gd name="connsiteX0" fmla="*/ 461175 w 461175"/>
              <a:gd name="connsiteY0" fmla="*/ 39508 h 309854"/>
              <a:gd name="connsiteX1" fmla="*/ 206734 w 461175"/>
              <a:gd name="connsiteY1" fmla="*/ 15655 h 309854"/>
              <a:gd name="connsiteX2" fmla="*/ 0 w 461175"/>
              <a:gd name="connsiteY2" fmla="*/ 309854 h 309854"/>
              <a:gd name="connsiteX0" fmla="*/ 461175 w 461175"/>
              <a:gd name="connsiteY0" fmla="*/ 56 h 270402"/>
              <a:gd name="connsiteX1" fmla="*/ 254442 w 461175"/>
              <a:gd name="connsiteY1" fmla="*/ 135229 h 270402"/>
              <a:gd name="connsiteX2" fmla="*/ 0 w 461175"/>
              <a:gd name="connsiteY2" fmla="*/ 270402 h 270402"/>
              <a:gd name="connsiteX0" fmla="*/ 508883 w 508883"/>
              <a:gd name="connsiteY0" fmla="*/ 86 h 230675"/>
              <a:gd name="connsiteX1" fmla="*/ 254442 w 508883"/>
              <a:gd name="connsiteY1" fmla="*/ 95502 h 230675"/>
              <a:gd name="connsiteX2" fmla="*/ 0 w 508883"/>
              <a:gd name="connsiteY2" fmla="*/ 230675 h 230675"/>
              <a:gd name="connsiteX0" fmla="*/ 508883 w 508883"/>
              <a:gd name="connsiteY0" fmla="*/ 68 h 230657"/>
              <a:gd name="connsiteX1" fmla="*/ 278296 w 508883"/>
              <a:gd name="connsiteY1" fmla="*/ 111387 h 230657"/>
              <a:gd name="connsiteX2" fmla="*/ 0 w 508883"/>
              <a:gd name="connsiteY2" fmla="*/ 230657 h 230657"/>
              <a:gd name="connsiteX0" fmla="*/ 612250 w 612250"/>
              <a:gd name="connsiteY0" fmla="*/ 77 h 286325"/>
              <a:gd name="connsiteX1" fmla="*/ 381663 w 612250"/>
              <a:gd name="connsiteY1" fmla="*/ 111396 h 286325"/>
              <a:gd name="connsiteX2" fmla="*/ 0 w 612250"/>
              <a:gd name="connsiteY2" fmla="*/ 286325 h 2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2250" h="286325">
                <a:moveTo>
                  <a:pt x="612250" y="77"/>
                </a:moveTo>
                <a:cubicBezTo>
                  <a:pt x="596348" y="-2573"/>
                  <a:pt x="483705" y="63688"/>
                  <a:pt x="381663" y="111396"/>
                </a:cubicBezTo>
                <a:lnTo>
                  <a:pt x="0" y="286325"/>
                </a:lnTo>
              </a:path>
            </a:pathLst>
          </a:cu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951501" y="5447963"/>
            <a:ext cx="417445" cy="543716"/>
          </a:xfrm>
          <a:custGeom>
            <a:avLst/>
            <a:gdLst>
              <a:gd name="connsiteX0" fmla="*/ 174928 w 174928"/>
              <a:gd name="connsiteY0" fmla="*/ 8012 h 15964"/>
              <a:gd name="connsiteX1" fmla="*/ 127221 w 174928"/>
              <a:gd name="connsiteY1" fmla="*/ 61 h 15964"/>
              <a:gd name="connsiteX2" fmla="*/ 0 w 174928"/>
              <a:gd name="connsiteY2" fmla="*/ 15964 h 15964"/>
              <a:gd name="connsiteX0" fmla="*/ 381662 w 381662"/>
              <a:gd name="connsiteY0" fmla="*/ 23925 h 23925"/>
              <a:gd name="connsiteX1" fmla="*/ 127221 w 381662"/>
              <a:gd name="connsiteY1" fmla="*/ 72 h 23925"/>
              <a:gd name="connsiteX2" fmla="*/ 0 w 381662"/>
              <a:gd name="connsiteY2" fmla="*/ 15975 h 23925"/>
              <a:gd name="connsiteX0" fmla="*/ 461175 w 461175"/>
              <a:gd name="connsiteY0" fmla="*/ 39508 h 309854"/>
              <a:gd name="connsiteX1" fmla="*/ 206734 w 461175"/>
              <a:gd name="connsiteY1" fmla="*/ 15655 h 309854"/>
              <a:gd name="connsiteX2" fmla="*/ 0 w 461175"/>
              <a:gd name="connsiteY2" fmla="*/ 309854 h 309854"/>
              <a:gd name="connsiteX0" fmla="*/ 461175 w 461175"/>
              <a:gd name="connsiteY0" fmla="*/ 56 h 270402"/>
              <a:gd name="connsiteX1" fmla="*/ 254442 w 461175"/>
              <a:gd name="connsiteY1" fmla="*/ 135229 h 270402"/>
              <a:gd name="connsiteX2" fmla="*/ 0 w 461175"/>
              <a:gd name="connsiteY2" fmla="*/ 270402 h 270402"/>
              <a:gd name="connsiteX0" fmla="*/ 508883 w 508883"/>
              <a:gd name="connsiteY0" fmla="*/ 86 h 230675"/>
              <a:gd name="connsiteX1" fmla="*/ 254442 w 508883"/>
              <a:gd name="connsiteY1" fmla="*/ 95502 h 230675"/>
              <a:gd name="connsiteX2" fmla="*/ 0 w 508883"/>
              <a:gd name="connsiteY2" fmla="*/ 230675 h 230675"/>
              <a:gd name="connsiteX0" fmla="*/ 508883 w 508883"/>
              <a:gd name="connsiteY0" fmla="*/ 68 h 230657"/>
              <a:gd name="connsiteX1" fmla="*/ 278296 w 508883"/>
              <a:gd name="connsiteY1" fmla="*/ 111387 h 230657"/>
              <a:gd name="connsiteX2" fmla="*/ 0 w 508883"/>
              <a:gd name="connsiteY2" fmla="*/ 230657 h 230657"/>
              <a:gd name="connsiteX0" fmla="*/ 612250 w 612250"/>
              <a:gd name="connsiteY0" fmla="*/ 77 h 286325"/>
              <a:gd name="connsiteX1" fmla="*/ 381663 w 612250"/>
              <a:gd name="connsiteY1" fmla="*/ 111396 h 286325"/>
              <a:gd name="connsiteX2" fmla="*/ 0 w 612250"/>
              <a:gd name="connsiteY2" fmla="*/ 286325 h 286325"/>
              <a:gd name="connsiteX0" fmla="*/ 347787 w 398946"/>
              <a:gd name="connsiteY0" fmla="*/ 82 h 282277"/>
              <a:gd name="connsiteX1" fmla="*/ 381663 w 398946"/>
              <a:gd name="connsiteY1" fmla="*/ 107348 h 282277"/>
              <a:gd name="connsiteX2" fmla="*/ 0 w 398946"/>
              <a:gd name="connsiteY2" fmla="*/ 282277 h 282277"/>
              <a:gd name="connsiteX0" fmla="*/ 347787 w 347787"/>
              <a:gd name="connsiteY0" fmla="*/ 40 h 282235"/>
              <a:gd name="connsiteX1" fmla="*/ 193755 w 347787"/>
              <a:gd name="connsiteY1" fmla="*/ 176199 h 282235"/>
              <a:gd name="connsiteX2" fmla="*/ 0 w 347787"/>
              <a:gd name="connsiteY2" fmla="*/ 282235 h 282235"/>
              <a:gd name="connsiteX0" fmla="*/ 365377 w 365377"/>
              <a:gd name="connsiteY0" fmla="*/ 40 h 277114"/>
              <a:gd name="connsiteX1" fmla="*/ 211345 w 365377"/>
              <a:gd name="connsiteY1" fmla="*/ 176199 h 277114"/>
              <a:gd name="connsiteX2" fmla="*/ 0 w 365377"/>
              <a:gd name="connsiteY2" fmla="*/ 277114 h 277114"/>
              <a:gd name="connsiteX0" fmla="*/ 365377 w 365377"/>
              <a:gd name="connsiteY0" fmla="*/ 40 h 277114"/>
              <a:gd name="connsiteX1" fmla="*/ 193755 w 365377"/>
              <a:gd name="connsiteY1" fmla="*/ 171077 h 277114"/>
              <a:gd name="connsiteX2" fmla="*/ 0 w 365377"/>
              <a:gd name="connsiteY2" fmla="*/ 277114 h 277114"/>
              <a:gd name="connsiteX0" fmla="*/ 365377 w 365377"/>
              <a:gd name="connsiteY0" fmla="*/ 40 h 277114"/>
              <a:gd name="connsiteX1" fmla="*/ 211344 w 365377"/>
              <a:gd name="connsiteY1" fmla="*/ 173638 h 277114"/>
              <a:gd name="connsiteX2" fmla="*/ 0 w 365377"/>
              <a:gd name="connsiteY2" fmla="*/ 277114 h 277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5377" h="277114">
                <a:moveTo>
                  <a:pt x="365377" y="40"/>
                </a:moveTo>
                <a:cubicBezTo>
                  <a:pt x="349475" y="-2610"/>
                  <a:pt x="272240" y="127459"/>
                  <a:pt x="211344" y="173638"/>
                </a:cubicBezTo>
                <a:cubicBezTo>
                  <a:pt x="150448" y="219817"/>
                  <a:pt x="127221" y="218804"/>
                  <a:pt x="0" y="277114"/>
                </a:cubicBezTo>
              </a:path>
            </a:pathLst>
          </a:cu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标注 24"/>
          <p:cNvSpPr>
            <a:spLocks noChangeArrowheads="1"/>
          </p:cNvSpPr>
          <p:nvPr/>
        </p:nvSpPr>
        <p:spPr bwMode="auto">
          <a:xfrm>
            <a:off x="2486484" y="2422467"/>
            <a:ext cx="195925" cy="358461"/>
          </a:xfrm>
          <a:prstGeom prst="wedgeRectCallout">
            <a:avLst>
              <a:gd name="adj1" fmla="val 15919"/>
              <a:gd name="adj2" fmla="val 33895"/>
            </a:avLst>
          </a:prstGeom>
          <a:noFill/>
          <a:ln>
            <a:noFill/>
            <a:headEnd type="triangle" w="med" len="sm"/>
            <a:tailEnd type="triangle" w="med" len="sm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76470" tIns="38234" rIns="76470" bIns="38234"/>
          <a:lstStyle/>
          <a:p>
            <a:pPr algn="ctr" defTabSz="1069975">
              <a:spcBef>
                <a:spcPts val="0"/>
              </a:spcBef>
              <a:defRPr/>
            </a:pPr>
            <a:r>
              <a:rPr lang="zh-CN" altLang="en-US" sz="12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津沧</a:t>
            </a:r>
            <a:r>
              <a:rPr lang="zh-CN" altLang="en-US" sz="12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高速公路</a:t>
            </a:r>
            <a:endParaRPr lang="zh-CN" altLang="en-US" sz="12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标注 25"/>
          <p:cNvSpPr>
            <a:spLocks noChangeArrowheads="1"/>
          </p:cNvSpPr>
          <p:nvPr/>
        </p:nvSpPr>
        <p:spPr bwMode="auto">
          <a:xfrm>
            <a:off x="1179561" y="4437112"/>
            <a:ext cx="1259286" cy="358461"/>
          </a:xfrm>
          <a:prstGeom prst="wedgeRectCallout">
            <a:avLst>
              <a:gd name="adj1" fmla="val 15919"/>
              <a:gd name="adj2" fmla="val 33895"/>
            </a:avLst>
          </a:prstGeom>
          <a:noFill/>
          <a:ln>
            <a:noFill/>
            <a:headEnd type="triangle" w="med" len="sm"/>
            <a:tailEnd type="triangle" w="med" len="sm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76470" tIns="38234" rIns="76470" bIns="38234"/>
          <a:lstStyle/>
          <a:p>
            <a:pPr algn="ctr" defTabSz="1069975">
              <a:spcBef>
                <a:spcPts val="0"/>
              </a:spcBef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才智道</a:t>
            </a:r>
            <a:endParaRPr lang="zh-CN" altLang="en-US" sz="12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标注 26"/>
          <p:cNvSpPr>
            <a:spLocks noChangeArrowheads="1"/>
          </p:cNvSpPr>
          <p:nvPr/>
        </p:nvSpPr>
        <p:spPr bwMode="auto">
          <a:xfrm>
            <a:off x="1321560" y="5517232"/>
            <a:ext cx="209168" cy="749689"/>
          </a:xfrm>
          <a:prstGeom prst="wedgeRectCallout">
            <a:avLst>
              <a:gd name="adj1" fmla="val 15919"/>
              <a:gd name="adj2" fmla="val 33895"/>
            </a:avLst>
          </a:prstGeom>
          <a:noFill/>
          <a:ln>
            <a:noFill/>
            <a:headEnd type="triangle" w="med" len="sm"/>
            <a:tailEnd type="triangle" w="med" len="sm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76470" tIns="38234" rIns="76470" bIns="38234"/>
          <a:lstStyle/>
          <a:p>
            <a:pPr algn="ctr" defTabSz="1069975">
              <a:spcBef>
                <a:spcPts val="0"/>
              </a:spcBef>
              <a:defRPr/>
            </a:pPr>
            <a:r>
              <a:rPr lang="zh-CN" altLang="en-US" sz="12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学府中路</a:t>
            </a:r>
            <a:endParaRPr lang="zh-CN" altLang="en-US" sz="12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85" r="13207"/>
          <a:stretch/>
        </p:blipFill>
        <p:spPr bwMode="auto">
          <a:xfrm>
            <a:off x="4649441" y="2280462"/>
            <a:ext cx="4321037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8" t="2755" r="4174" b="15139"/>
          <a:stretch/>
        </p:blipFill>
        <p:spPr bwMode="auto">
          <a:xfrm>
            <a:off x="6180083" y="4419688"/>
            <a:ext cx="1797270" cy="1724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标注 13"/>
          <p:cNvSpPr>
            <a:spLocks noChangeArrowheads="1"/>
          </p:cNvSpPr>
          <p:nvPr/>
        </p:nvSpPr>
        <p:spPr bwMode="auto">
          <a:xfrm>
            <a:off x="6444208" y="6046143"/>
            <a:ext cx="1224136" cy="244475"/>
          </a:xfrm>
          <a:prstGeom prst="wedgeRectCallout">
            <a:avLst>
              <a:gd name="adj1" fmla="val 15919"/>
              <a:gd name="adj2" fmla="val 33895"/>
            </a:avLst>
          </a:prstGeom>
          <a:solidFill>
            <a:srgbClr val="002060"/>
          </a:solidFill>
          <a:ln>
            <a:noFill/>
            <a:headEnd type="triangle" w="med" len="sm"/>
            <a:tailEnd type="triangle" w="med" len="sm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76470" tIns="38234" rIns="76470" bIns="38234"/>
          <a:lstStyle/>
          <a:p>
            <a:pPr algn="ctr" defTabSz="1069975">
              <a:spcBef>
                <a:spcPts val="0"/>
              </a:spcBef>
              <a:defRPr/>
            </a:pPr>
            <a:r>
              <a:rPr lang="zh-CN" altLang="en-US" sz="9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匝道标准横断面</a:t>
            </a:r>
            <a:endParaRPr lang="zh-CN" altLang="en-US" sz="900" b="1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8" name="矩形标注 27"/>
          <p:cNvSpPr>
            <a:spLocks noChangeArrowheads="1"/>
          </p:cNvSpPr>
          <p:nvPr/>
        </p:nvSpPr>
        <p:spPr bwMode="auto">
          <a:xfrm rot="19442974">
            <a:off x="249845" y="5726155"/>
            <a:ext cx="1175458" cy="215872"/>
          </a:xfrm>
          <a:prstGeom prst="wedgeRectCallout">
            <a:avLst>
              <a:gd name="adj1" fmla="val -71156"/>
              <a:gd name="adj2" fmla="val -365976"/>
            </a:avLst>
          </a:prstGeom>
          <a:noFill/>
          <a:ln>
            <a:noFill/>
            <a:headEnd type="triangle" w="med" len="sm"/>
            <a:tailEnd type="triangle" w="med" len="sm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76470" tIns="38234" rIns="76470" bIns="38234"/>
          <a:lstStyle/>
          <a:p>
            <a:pPr algn="ctr" defTabSz="1069975">
              <a:spcBef>
                <a:spcPts val="0"/>
              </a:spcBef>
              <a:defRPr/>
            </a:pPr>
            <a:r>
              <a:rPr lang="zh-CN" altLang="en-US" sz="800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新</a:t>
            </a:r>
            <a:r>
              <a:rPr lang="zh-CN" altLang="en-US" sz="800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收费站</a:t>
            </a:r>
            <a:endParaRPr lang="zh-CN" altLang="en-US" sz="800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4209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129</Words>
  <Application>Microsoft Office PowerPoint</Application>
  <PresentationFormat>全屏显示(4:3)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杨朝辉</dc:creator>
  <cp:lastModifiedBy>杨朝辉</cp:lastModifiedBy>
  <cp:revision>13</cp:revision>
  <cp:lastPrinted>2020-01-19T01:51:52Z</cp:lastPrinted>
  <dcterms:created xsi:type="dcterms:W3CDTF">2019-01-07T01:12:04Z</dcterms:created>
  <dcterms:modified xsi:type="dcterms:W3CDTF">2020-01-19T02:03:27Z</dcterms:modified>
</cp:coreProperties>
</file>